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259F1-F75C-43B0-B5CF-2D589B986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2B7DFE7-7DE0-4CCE-8228-81144767A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834EEF-4490-47B0-B1AC-088A6FC1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48EE-1153-4260-BC21-AAA204DF6E37}" type="datetimeFigureOut">
              <a:rPr lang="da-DK" smtClean="0"/>
              <a:t>24-07-2018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FAE08E-D0E9-4E28-8C52-7F578C6C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0E5025-AA7F-4D20-B430-6A57E472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8C88-0FA5-4A12-B9A0-9B1FFC8718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445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8CC1E-EAF1-4FAA-BB79-DEB525D4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5BACDDA-32FE-4E6C-84E1-67C0E48FA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BFBCD2-FEC4-4585-8E2F-38A00121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48EE-1153-4260-BC21-AAA204DF6E37}" type="datetimeFigureOut">
              <a:rPr lang="da-DK" smtClean="0"/>
              <a:t>24-07-2018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203B2C-151D-49E7-8F54-68263247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5DEDFBD-CCB7-44E9-8091-9A2916F5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8C88-0FA5-4A12-B9A0-9B1FFC8718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851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147226B-49FD-4515-840A-57F28F365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133AAF3-61B0-410B-ABCB-1701BEAFD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3382F3-B544-4F91-95B0-995C5D45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48EE-1153-4260-BC21-AAA204DF6E37}" type="datetimeFigureOut">
              <a:rPr lang="da-DK" smtClean="0"/>
              <a:t>24-07-2018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E1D455-CD5A-46B2-AABD-95422C0B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796333-B5BB-4C87-935C-998CB70B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8C88-0FA5-4A12-B9A0-9B1FFC8718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433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25C8-2B04-4EBB-9D0F-1368180B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D74FD8-6D9E-4455-91C6-C8395D50A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065C91-4EA9-49A1-AE87-6E687637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48EE-1153-4260-BC21-AAA204DF6E37}" type="datetimeFigureOut">
              <a:rPr lang="da-DK" smtClean="0"/>
              <a:t>24-07-2018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E22A9D-3CC5-4400-AF2C-795CA19E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5FB1D7-6CE7-4BC1-90B5-058BD86F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8C88-0FA5-4A12-B9A0-9B1FFC8718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590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AA769-B7B0-4B72-B976-F114D3B3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562AD1-DC3D-4D75-88DF-6BBD29A8E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A0FC6E-C97D-4665-9CF8-4FFC8D27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48EE-1153-4260-BC21-AAA204DF6E37}" type="datetimeFigureOut">
              <a:rPr lang="da-DK" smtClean="0"/>
              <a:t>24-07-2018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CF7BF6-4470-4BA0-B3EC-0049C172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AD7E80-0F53-47DE-A927-A56B1D27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8C88-0FA5-4A12-B9A0-9B1FFC8718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38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045E1-9FD1-485C-A09F-6EBC4A2A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9D012E-AC3F-4D40-9B53-0D8D8B8CD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7C4EA8-2E66-4E22-A53F-8614BC7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F819A09-A781-4CAA-81D7-8AD3AE99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48EE-1153-4260-BC21-AAA204DF6E37}" type="datetimeFigureOut">
              <a:rPr lang="da-DK" smtClean="0"/>
              <a:t>24-07-2018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116B62E-B7E6-49A1-AE0E-D55BB874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73DB85-E0BA-4046-A3DC-1F4DA6AB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8C88-0FA5-4A12-B9A0-9B1FFC8718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720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6B8D9-D884-4604-ABAA-4994C32D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3268FF-3172-406D-B750-5BB59DC33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6CE0B44-01E0-4D94-A071-AB9BC583D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B790EBF-882B-44C2-9EEC-D5D47365A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084BD07-FB9F-4189-8A82-86C079708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97049B1-AEFB-4550-9EFE-082866E5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48EE-1153-4260-BC21-AAA204DF6E37}" type="datetimeFigureOut">
              <a:rPr lang="da-DK" smtClean="0"/>
              <a:t>24-07-2018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A783CF2-985F-4567-B8BF-272F752C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137091F-DE7F-4D55-9295-3731F3DC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8C88-0FA5-4A12-B9A0-9B1FFC8718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020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D8DA9-56B3-4BA4-8EC7-55AE5958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415D68-EEA1-47D1-9DC6-45D73A26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48EE-1153-4260-BC21-AAA204DF6E37}" type="datetimeFigureOut">
              <a:rPr lang="da-DK" smtClean="0"/>
              <a:t>24-07-2018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EB70D29-936F-40D4-9ABF-13E9DC28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D4BDC36-200C-4F32-A913-B4D42F60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8C88-0FA5-4A12-B9A0-9B1FFC8718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193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E971799-1AB4-4878-8D17-757E0CCC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48EE-1153-4260-BC21-AAA204DF6E37}" type="datetimeFigureOut">
              <a:rPr lang="da-DK" smtClean="0"/>
              <a:t>24-07-2018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52ED543-1718-4117-B778-9F66084D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BF35929-D7DF-492F-AD14-532242F8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8C88-0FA5-4A12-B9A0-9B1FFC8718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298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3E8CB-9304-4F7D-BA4A-D108C149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D0AFB5-128B-491A-9C81-1E5FEB42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370A0E-538A-483B-B6FD-4B6211B69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68F4D8F-B2AA-4FB2-A3C9-B9510042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48EE-1153-4260-BC21-AAA204DF6E37}" type="datetimeFigureOut">
              <a:rPr lang="da-DK" smtClean="0"/>
              <a:t>24-07-2018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272BE60-BD97-43A2-9327-E05CB4CA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1924FE2-4D70-4591-BBA5-B1E17E9F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8C88-0FA5-4A12-B9A0-9B1FFC8718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958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10622-C30B-497E-8FC0-6CBA3C79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B4ED010-CA26-4984-8934-20604C7ED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7E377D4-E699-4CD7-8FDF-3EC54BEC3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D63170-2E5B-40EF-A112-B7A153D4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48EE-1153-4260-BC21-AAA204DF6E37}" type="datetimeFigureOut">
              <a:rPr lang="da-DK" smtClean="0"/>
              <a:t>24-07-2018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A61A19-AFD0-4F46-B5DB-272CA83C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E12A92-0DF1-4FB0-BEC7-D6525192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8C88-0FA5-4A12-B9A0-9B1FFC8718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00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3334D60-8FD0-4212-A56B-B1B808B8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A13D5F-1C55-4867-80C1-3BEF1ABB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8B08B7-26AF-46A4-B9A3-7A8088A08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48EE-1153-4260-BC21-AAA204DF6E37}" type="datetimeFigureOut">
              <a:rPr lang="da-DK" smtClean="0"/>
              <a:t>24-07-2018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F6236E-8058-4F56-B24A-1444919E8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86A5DA-0236-4C17-B9CF-75223D4B7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D8C88-0FA5-4A12-B9A0-9B1FFC8718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332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0" y="0"/>
            <a:ext cx="12192000" cy="7232749"/>
          </a:xfrm>
          <a:prstGeom prst="rect">
            <a:avLst/>
          </a:prstGeom>
          <a:solidFill>
            <a:srgbClr val="98150E"/>
          </a:solidFill>
        </p:spPr>
        <p:txBody>
          <a:bodyPr wrap="square" rtlCol="0">
            <a:spAutoFit/>
          </a:bodyPr>
          <a:lstStyle/>
          <a:p>
            <a:r>
              <a:rPr lang="da-DK" sz="72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da-DK" sz="2800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>
              <a:solidFill>
                <a:schemeClr val="bg1"/>
              </a:solidFill>
              <a:latin typeface="+mj-lt"/>
            </a:endParaRPr>
          </a:p>
          <a:p>
            <a:pPr algn="r"/>
            <a:endParaRPr lang="da-DK" sz="28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ladsholder til indhold 4" descr="Et billede, der indeholder clipart&#10;&#10;Beskrivelse, der er oprettet med høj sikkerhed">
            <a:extLst>
              <a:ext uri="{FF2B5EF4-FFF2-40B4-BE49-F238E27FC236}">
                <a16:creationId xmlns:a16="http://schemas.microsoft.com/office/drawing/2014/main" id="{15511D70-7744-46BA-B03C-D561C0BD4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77" y="238020"/>
            <a:ext cx="3539067" cy="1156438"/>
          </a:xfrm>
        </p:spPr>
      </p:pic>
      <p:sp>
        <p:nvSpPr>
          <p:cNvPr id="9" name="Tekstfelt 8"/>
          <p:cNvSpPr txBox="1"/>
          <p:nvPr/>
        </p:nvSpPr>
        <p:spPr>
          <a:xfrm>
            <a:off x="6750121" y="3995678"/>
            <a:ext cx="52746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6000" dirty="0" smtClean="0">
                <a:solidFill>
                  <a:schemeClr val="bg1"/>
                </a:solidFill>
                <a:latin typeface="+mj-lt"/>
              </a:rPr>
              <a:t>Om vores bibliotek</a:t>
            </a:r>
            <a:br>
              <a:rPr lang="da-DK" sz="6000" dirty="0" smtClean="0">
                <a:solidFill>
                  <a:schemeClr val="bg1"/>
                </a:solidFill>
                <a:latin typeface="+mj-lt"/>
              </a:rPr>
            </a:br>
            <a:r>
              <a:rPr lang="da-DK" sz="3600" i="1" dirty="0" smtClean="0">
                <a:solidFill>
                  <a:schemeClr val="bg1"/>
                </a:solidFill>
                <a:latin typeface="+mj-lt"/>
              </a:rPr>
              <a:t>Lokalt oplæg</a:t>
            </a:r>
            <a:endParaRPr lang="da-DK" sz="36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t="142" r="24765" b="353"/>
          <a:stretch/>
        </p:blipFill>
        <p:spPr>
          <a:xfrm>
            <a:off x="-20548" y="1"/>
            <a:ext cx="6124849" cy="7243280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145309" y="6165502"/>
            <a:ext cx="440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chemeClr val="bg1"/>
                </a:solidFill>
              </a:rPr>
              <a:t>[indsæt gerne billede af jeres bibliotek her]</a:t>
            </a:r>
            <a:endParaRPr lang="da-DK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78F603FD-26BC-424C-83A8-5DC3C0453E99}"/>
              </a:ext>
            </a:extLst>
          </p:cNvPr>
          <p:cNvSpPr txBox="1">
            <a:spLocks/>
          </p:cNvSpPr>
          <p:nvPr/>
        </p:nvSpPr>
        <p:spPr>
          <a:xfrm>
            <a:off x="5828146" y="2236800"/>
            <a:ext cx="5486401" cy="421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/>
              <a:t>[</a:t>
            </a:r>
            <a:r>
              <a:rPr lang="en-US" sz="3600" i="1" dirty="0" err="1" smtClean="0"/>
              <a:t>Indsæt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jeres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tekst</a:t>
            </a:r>
            <a:r>
              <a:rPr lang="en-US" sz="3600" i="1" dirty="0" smtClean="0"/>
              <a:t> og </a:t>
            </a:r>
            <a:r>
              <a:rPr lang="en-US" sz="3600" i="1" dirty="0" err="1" smtClean="0"/>
              <a:t>evt</a:t>
            </a:r>
            <a:r>
              <a:rPr lang="en-US" sz="3600" i="1" dirty="0" smtClean="0"/>
              <a:t>. </a:t>
            </a:r>
            <a:r>
              <a:rPr lang="en-US" sz="3600" i="1" dirty="0" err="1" smtClean="0"/>
              <a:t>billeder</a:t>
            </a:r>
            <a:r>
              <a:rPr lang="en-US" sz="3600" i="1" dirty="0" smtClean="0"/>
              <a:t> her ]</a:t>
            </a:r>
            <a:endParaRPr lang="da-DK" sz="3600" dirty="0"/>
          </a:p>
        </p:txBody>
      </p:sp>
      <p:sp>
        <p:nvSpPr>
          <p:cNvPr id="7" name="Tekstfelt 6"/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solidFill>
            <a:srgbClr val="98150E"/>
          </a:solidFill>
        </p:spPr>
        <p:txBody>
          <a:bodyPr wrap="square" rtlCol="0">
            <a:spAutoFit/>
          </a:bodyPr>
          <a:lstStyle/>
          <a:p>
            <a:endParaRPr lang="da-DK" sz="7200" b="1" dirty="0" smtClean="0">
              <a:solidFill>
                <a:schemeClr val="bg1"/>
              </a:solidFill>
              <a:latin typeface="+mj-lt"/>
            </a:endParaRPr>
          </a:p>
          <a:p>
            <a:endParaRPr lang="da-DK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ladsholder til indhold 4" descr="Et billede, der indeholder clipart&#10;&#10;Beskrivelse, der er oprettet med høj sikkerhed">
            <a:extLst>
              <a:ext uri="{FF2B5EF4-FFF2-40B4-BE49-F238E27FC236}">
                <a16:creationId xmlns:a16="http://schemas.microsoft.com/office/drawing/2014/main" id="{15511D70-7744-46BA-B03C-D561C0BD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74" y="43891"/>
            <a:ext cx="3539067" cy="115643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35123" y="2495612"/>
            <a:ext cx="31734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 smtClean="0">
                <a:solidFill>
                  <a:srgbClr val="98150E"/>
                </a:solidFill>
                <a:latin typeface="+mj-lt"/>
              </a:rPr>
              <a:t>Her kan man som voksen ordblind blive udredt i kommunen</a:t>
            </a:r>
            <a:endParaRPr lang="da-DK" sz="4000" dirty="0">
              <a:latin typeface="+mj-lt"/>
            </a:endParaRPr>
          </a:p>
        </p:txBody>
      </p:sp>
      <p:sp>
        <p:nvSpPr>
          <p:cNvPr id="12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6598906" y="6530108"/>
            <a:ext cx="6486237" cy="237548"/>
          </a:xfrm>
        </p:spPr>
        <p:txBody>
          <a:bodyPr/>
          <a:lstStyle/>
          <a:p>
            <a:r>
              <a:rPr lang="da-DK" sz="1000" i="1" dirty="0" smtClean="0">
                <a:latin typeface="+mj-lt"/>
              </a:rPr>
              <a:t>Gør det lettere er et nationalt udviklingsprojekt støttet af Slots- og Kulturstyrelsen.</a:t>
            </a:r>
            <a:endParaRPr lang="da-DK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9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862832" y="2615491"/>
            <a:ext cx="40429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 smtClean="0">
                <a:solidFill>
                  <a:srgbClr val="98150E"/>
                </a:solidFill>
                <a:latin typeface="+mj-lt"/>
              </a:rPr>
              <a:t>Her kan voksne ordblinde få </a:t>
            </a:r>
          </a:p>
          <a:p>
            <a:r>
              <a:rPr lang="da-DK" sz="4000" b="1" dirty="0" smtClean="0">
                <a:solidFill>
                  <a:srgbClr val="98150E"/>
                </a:solidFill>
                <a:latin typeface="+mj-lt"/>
              </a:rPr>
              <a:t>læse- og skriveundervisning i kommunen</a:t>
            </a:r>
            <a:endParaRPr lang="da-DK" sz="4000" dirty="0">
              <a:latin typeface="+mj-lt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solidFill>
            <a:srgbClr val="98150E"/>
          </a:solidFill>
        </p:spPr>
        <p:txBody>
          <a:bodyPr wrap="square" rtlCol="0">
            <a:spAutoFit/>
          </a:bodyPr>
          <a:lstStyle/>
          <a:p>
            <a:endParaRPr lang="da-DK" sz="7200" b="1" dirty="0" smtClean="0">
              <a:solidFill>
                <a:schemeClr val="bg1"/>
              </a:solidFill>
              <a:latin typeface="+mj-lt"/>
            </a:endParaRPr>
          </a:p>
          <a:p>
            <a:endParaRPr lang="da-DK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ladsholder til indhold 4" descr="Et billede, der indeholder clipart&#10;&#10;Beskrivelse, der er oprettet med høj sikkerhed">
            <a:extLst>
              <a:ext uri="{FF2B5EF4-FFF2-40B4-BE49-F238E27FC236}">
                <a16:creationId xmlns:a16="http://schemas.microsoft.com/office/drawing/2014/main" id="{15511D70-7744-46BA-B03C-D561C0BD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74" y="43891"/>
            <a:ext cx="3539067" cy="115643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8F603FD-26BC-424C-83A8-5DC3C0453E99}"/>
              </a:ext>
            </a:extLst>
          </p:cNvPr>
          <p:cNvSpPr txBox="1">
            <a:spLocks/>
          </p:cNvSpPr>
          <p:nvPr/>
        </p:nvSpPr>
        <p:spPr>
          <a:xfrm>
            <a:off x="5828146" y="2236800"/>
            <a:ext cx="5486401" cy="421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/>
              <a:t>[</a:t>
            </a:r>
            <a:r>
              <a:rPr lang="en-US" sz="3600" i="1" dirty="0" err="1" smtClean="0"/>
              <a:t>Indsæt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jeres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tekst</a:t>
            </a:r>
            <a:r>
              <a:rPr lang="en-US" sz="3600" i="1" dirty="0" smtClean="0"/>
              <a:t> og </a:t>
            </a:r>
            <a:r>
              <a:rPr lang="en-US" sz="3600" i="1" dirty="0" err="1" smtClean="0"/>
              <a:t>evt</a:t>
            </a:r>
            <a:r>
              <a:rPr lang="en-US" sz="3600" i="1" dirty="0" smtClean="0"/>
              <a:t>. </a:t>
            </a:r>
            <a:r>
              <a:rPr lang="en-US" sz="3600" i="1" dirty="0" err="1" smtClean="0"/>
              <a:t>billeder</a:t>
            </a:r>
            <a:r>
              <a:rPr lang="en-US" sz="3600" i="1" dirty="0" smtClean="0"/>
              <a:t> her ]</a:t>
            </a:r>
            <a:endParaRPr lang="da-DK" sz="3600" dirty="0"/>
          </a:p>
        </p:txBody>
      </p:sp>
      <p:sp>
        <p:nvSpPr>
          <p:cNvPr id="11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6598906" y="6530108"/>
            <a:ext cx="6486237" cy="237548"/>
          </a:xfrm>
        </p:spPr>
        <p:txBody>
          <a:bodyPr/>
          <a:lstStyle/>
          <a:p>
            <a:r>
              <a:rPr lang="da-DK" sz="1000" i="1" dirty="0" smtClean="0">
                <a:latin typeface="+mj-lt"/>
              </a:rPr>
              <a:t>Gør det lettere er et nationalt udviklingsprojekt støttet af Slots- og Kulturstyrelsen.</a:t>
            </a:r>
            <a:endParaRPr lang="da-DK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90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8F603FD-26BC-424C-83A8-5DC3C0453E99}"/>
              </a:ext>
            </a:extLst>
          </p:cNvPr>
          <p:cNvSpPr txBox="1">
            <a:spLocks/>
          </p:cNvSpPr>
          <p:nvPr/>
        </p:nvSpPr>
        <p:spPr>
          <a:xfrm>
            <a:off x="5828146" y="2236800"/>
            <a:ext cx="5486401" cy="421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/>
              <a:t>[</a:t>
            </a:r>
            <a:r>
              <a:rPr lang="en-US" sz="3600" i="1" dirty="0" err="1" smtClean="0"/>
              <a:t>Indsæt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jeres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tekst</a:t>
            </a:r>
            <a:r>
              <a:rPr lang="en-US" sz="3600" i="1" dirty="0" smtClean="0"/>
              <a:t> og </a:t>
            </a:r>
            <a:r>
              <a:rPr lang="en-US" sz="3600" i="1" dirty="0" err="1" smtClean="0"/>
              <a:t>evt</a:t>
            </a:r>
            <a:r>
              <a:rPr lang="en-US" sz="3600" i="1" dirty="0" smtClean="0"/>
              <a:t>. </a:t>
            </a:r>
            <a:r>
              <a:rPr lang="en-US" sz="3600" i="1" dirty="0" err="1" smtClean="0"/>
              <a:t>billeder</a:t>
            </a:r>
            <a:r>
              <a:rPr lang="en-US" sz="3600" i="1" dirty="0" smtClean="0"/>
              <a:t> her ]</a:t>
            </a:r>
            <a:endParaRPr lang="da-DK" sz="3600" dirty="0"/>
          </a:p>
        </p:txBody>
      </p:sp>
      <p:sp>
        <p:nvSpPr>
          <p:cNvPr id="8" name="Tekstfelt 7"/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solidFill>
            <a:srgbClr val="98150E"/>
          </a:solidFill>
        </p:spPr>
        <p:txBody>
          <a:bodyPr wrap="square" rtlCol="0">
            <a:spAutoFit/>
          </a:bodyPr>
          <a:lstStyle/>
          <a:p>
            <a:endParaRPr lang="da-DK" sz="7200" b="1" dirty="0" smtClean="0">
              <a:solidFill>
                <a:schemeClr val="bg1"/>
              </a:solidFill>
              <a:latin typeface="+mj-lt"/>
            </a:endParaRPr>
          </a:p>
          <a:p>
            <a:endParaRPr lang="da-DK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ladsholder til indhold 4" descr="Et billede, der indeholder clipart&#10;&#10;Beskrivelse, der er oprettet med høj sikkerhed">
            <a:extLst>
              <a:ext uri="{FF2B5EF4-FFF2-40B4-BE49-F238E27FC236}">
                <a16:creationId xmlns:a16="http://schemas.microsoft.com/office/drawing/2014/main" id="{15511D70-7744-46BA-B03C-D561C0BD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74" y="43891"/>
            <a:ext cx="3539067" cy="115643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44359" y="2171173"/>
            <a:ext cx="4042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 smtClean="0">
                <a:solidFill>
                  <a:srgbClr val="98150E"/>
                </a:solidFill>
                <a:latin typeface="+mj-lt"/>
              </a:rPr>
              <a:t>Hvilke lokale netværksgrupper, foreninger eller lokalafdelinger findes der i vores kommune?</a:t>
            </a:r>
            <a:endParaRPr lang="da-DK" sz="4000" dirty="0">
              <a:latin typeface="+mj-lt"/>
            </a:endParaRPr>
          </a:p>
        </p:txBody>
      </p:sp>
      <p:sp>
        <p:nvSpPr>
          <p:cNvPr id="11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6598906" y="6530108"/>
            <a:ext cx="6486237" cy="237548"/>
          </a:xfrm>
        </p:spPr>
        <p:txBody>
          <a:bodyPr/>
          <a:lstStyle/>
          <a:p>
            <a:r>
              <a:rPr lang="da-DK" sz="1000" i="1" dirty="0" smtClean="0">
                <a:latin typeface="+mj-lt"/>
              </a:rPr>
              <a:t>Gør det lettere er et nationalt udviklingsprojekt støttet af Slots- og Kulturstyrelsen.</a:t>
            </a:r>
            <a:endParaRPr lang="da-DK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66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/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solidFill>
            <a:srgbClr val="98150E"/>
          </a:solidFill>
        </p:spPr>
        <p:txBody>
          <a:bodyPr wrap="square" rtlCol="0">
            <a:spAutoFit/>
          </a:bodyPr>
          <a:lstStyle/>
          <a:p>
            <a:endParaRPr lang="da-DK" sz="7200" b="1" dirty="0" smtClean="0">
              <a:solidFill>
                <a:schemeClr val="bg1"/>
              </a:solidFill>
              <a:latin typeface="+mj-lt"/>
            </a:endParaRPr>
          </a:p>
          <a:p>
            <a:endParaRPr lang="da-DK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62832" y="2615491"/>
            <a:ext cx="42818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 smtClean="0">
                <a:solidFill>
                  <a:srgbClr val="98150E"/>
                </a:solidFill>
                <a:latin typeface="+mj-lt"/>
              </a:rPr>
              <a:t>Disse materialer har vi særligt til målgruppen og </a:t>
            </a:r>
          </a:p>
          <a:p>
            <a:r>
              <a:rPr lang="da-DK" sz="4000" b="1" dirty="0" smtClean="0">
                <a:solidFill>
                  <a:srgbClr val="98150E"/>
                </a:solidFill>
                <a:latin typeface="+mj-lt"/>
              </a:rPr>
              <a:t>de er/står her</a:t>
            </a:r>
            <a:endParaRPr lang="da-DK" sz="4000" dirty="0">
              <a:latin typeface="+mj-lt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8F603FD-26BC-424C-83A8-5DC3C0453E99}"/>
              </a:ext>
            </a:extLst>
          </p:cNvPr>
          <p:cNvSpPr txBox="1">
            <a:spLocks/>
          </p:cNvSpPr>
          <p:nvPr/>
        </p:nvSpPr>
        <p:spPr>
          <a:xfrm>
            <a:off x="6123710" y="1786872"/>
            <a:ext cx="5486401" cy="421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/>
              <a:t>[</a:t>
            </a:r>
            <a:r>
              <a:rPr lang="en-US" sz="3600" i="1" dirty="0" err="1" smtClean="0"/>
              <a:t>Indsæt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jeres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tekst</a:t>
            </a:r>
            <a:r>
              <a:rPr lang="en-US" sz="3600" i="1" dirty="0" smtClean="0"/>
              <a:t> og </a:t>
            </a:r>
            <a:r>
              <a:rPr lang="en-US" sz="3600" i="1" dirty="0" err="1" smtClean="0"/>
              <a:t>evt</a:t>
            </a:r>
            <a:r>
              <a:rPr lang="en-US" sz="3600" i="1" dirty="0" smtClean="0"/>
              <a:t>. </a:t>
            </a:r>
            <a:r>
              <a:rPr lang="en-US" sz="3600" i="1" dirty="0" err="1" smtClean="0"/>
              <a:t>billeder</a:t>
            </a:r>
            <a:r>
              <a:rPr lang="en-US" sz="3600" i="1" dirty="0" smtClean="0"/>
              <a:t> her ]</a:t>
            </a:r>
            <a:endParaRPr lang="da-DK" sz="3600" dirty="0"/>
          </a:p>
        </p:txBody>
      </p:sp>
      <p:pic>
        <p:nvPicPr>
          <p:cNvPr id="9" name="Pladsholder til indhold 4" descr="Et billede, der indeholder clipart&#10;&#10;Beskrivelse, der er oprettet med høj sikkerhed">
            <a:extLst>
              <a:ext uri="{FF2B5EF4-FFF2-40B4-BE49-F238E27FC236}">
                <a16:creationId xmlns:a16="http://schemas.microsoft.com/office/drawing/2014/main" id="{15511D70-7744-46BA-B03C-D561C0BD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74" y="43891"/>
            <a:ext cx="3539067" cy="1156438"/>
          </a:xfrm>
          <a:prstGeom prst="rect">
            <a:avLst/>
          </a:prstGeom>
        </p:spPr>
      </p:pic>
      <p:sp>
        <p:nvSpPr>
          <p:cNvPr id="11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6598906" y="6530108"/>
            <a:ext cx="6486237" cy="237548"/>
          </a:xfrm>
        </p:spPr>
        <p:txBody>
          <a:bodyPr/>
          <a:lstStyle/>
          <a:p>
            <a:r>
              <a:rPr lang="da-DK" sz="1000" i="1" dirty="0" smtClean="0">
                <a:latin typeface="+mj-lt"/>
              </a:rPr>
              <a:t>Gør det lettere er et nationalt udviklingsprojekt støttet af Slots- og Kulturstyrelsen.</a:t>
            </a:r>
            <a:endParaRPr lang="da-DK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12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solidFill>
            <a:srgbClr val="98150E"/>
          </a:solidFill>
        </p:spPr>
        <p:txBody>
          <a:bodyPr wrap="square" rtlCol="0">
            <a:spAutoFit/>
          </a:bodyPr>
          <a:lstStyle/>
          <a:p>
            <a:endParaRPr lang="da-DK" sz="7200" b="1" dirty="0" smtClean="0">
              <a:solidFill>
                <a:schemeClr val="bg1"/>
              </a:solidFill>
              <a:latin typeface="+mj-lt"/>
            </a:endParaRPr>
          </a:p>
          <a:p>
            <a:endParaRPr lang="da-DK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ladsholder til indhold 4" descr="Et billede, der indeholder clipart&#10;&#10;Beskrivelse, der er oprettet med høj sikkerhed">
            <a:extLst>
              <a:ext uri="{FF2B5EF4-FFF2-40B4-BE49-F238E27FC236}">
                <a16:creationId xmlns:a16="http://schemas.microsoft.com/office/drawing/2014/main" id="{15511D70-7744-46BA-B03C-D561C0BD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74" y="43891"/>
            <a:ext cx="3539067" cy="115643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53595" y="3058837"/>
            <a:ext cx="42818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 smtClean="0">
                <a:solidFill>
                  <a:srgbClr val="98150E"/>
                </a:solidFill>
                <a:latin typeface="+mj-lt"/>
              </a:rPr>
              <a:t>Vores særlige tilbud til målgruppen er:</a:t>
            </a:r>
            <a:endParaRPr lang="da-DK" sz="4000" dirty="0">
              <a:latin typeface="+mj-lt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8F603FD-26BC-424C-83A8-5DC3C0453E99}"/>
              </a:ext>
            </a:extLst>
          </p:cNvPr>
          <p:cNvSpPr txBox="1">
            <a:spLocks/>
          </p:cNvSpPr>
          <p:nvPr/>
        </p:nvSpPr>
        <p:spPr>
          <a:xfrm>
            <a:off x="6123710" y="1786872"/>
            <a:ext cx="5486401" cy="421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/>
              <a:t>[</a:t>
            </a:r>
            <a:r>
              <a:rPr lang="en-US" sz="3600" i="1" dirty="0" err="1" smtClean="0"/>
              <a:t>Indsæt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jeres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tekst</a:t>
            </a:r>
            <a:r>
              <a:rPr lang="en-US" sz="3600" i="1" dirty="0" smtClean="0"/>
              <a:t> og </a:t>
            </a:r>
            <a:r>
              <a:rPr lang="en-US" sz="3600" i="1" dirty="0" err="1" smtClean="0"/>
              <a:t>evt</a:t>
            </a:r>
            <a:r>
              <a:rPr lang="en-US" sz="3600" i="1" dirty="0" smtClean="0"/>
              <a:t>. </a:t>
            </a:r>
            <a:r>
              <a:rPr lang="en-US" sz="3600" i="1" dirty="0" err="1" smtClean="0"/>
              <a:t>billeder</a:t>
            </a:r>
            <a:r>
              <a:rPr lang="en-US" sz="3600" i="1" dirty="0" smtClean="0"/>
              <a:t> her ]</a:t>
            </a:r>
            <a:endParaRPr lang="da-DK" sz="3600" dirty="0"/>
          </a:p>
        </p:txBody>
      </p:sp>
      <p:sp>
        <p:nvSpPr>
          <p:cNvPr id="10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6598906" y="6530108"/>
            <a:ext cx="6486237" cy="237548"/>
          </a:xfrm>
        </p:spPr>
        <p:txBody>
          <a:bodyPr/>
          <a:lstStyle/>
          <a:p>
            <a:r>
              <a:rPr lang="da-DK" sz="1000" i="1" dirty="0" smtClean="0">
                <a:latin typeface="+mj-lt"/>
              </a:rPr>
              <a:t>Gør det lettere er et nationalt udviklingsprojekt støttet af Slots- og Kulturstyrelsen.</a:t>
            </a:r>
            <a:endParaRPr lang="da-DK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58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8F603FD-26BC-424C-83A8-5DC3C0453E99}"/>
              </a:ext>
            </a:extLst>
          </p:cNvPr>
          <p:cNvSpPr txBox="1">
            <a:spLocks/>
          </p:cNvSpPr>
          <p:nvPr/>
        </p:nvSpPr>
        <p:spPr>
          <a:xfrm>
            <a:off x="6123710" y="1786872"/>
            <a:ext cx="5486401" cy="421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/>
              <a:t>[</a:t>
            </a:r>
            <a:r>
              <a:rPr lang="en-US" sz="3600" i="1" dirty="0" err="1" smtClean="0"/>
              <a:t>Indsæt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jeres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tekst</a:t>
            </a:r>
            <a:r>
              <a:rPr lang="en-US" sz="3600" i="1" dirty="0" smtClean="0"/>
              <a:t> og </a:t>
            </a:r>
            <a:r>
              <a:rPr lang="en-US" sz="3600" i="1" dirty="0" err="1" smtClean="0"/>
              <a:t>evt</a:t>
            </a:r>
            <a:r>
              <a:rPr lang="en-US" sz="3600" i="1" dirty="0" smtClean="0"/>
              <a:t>. </a:t>
            </a:r>
            <a:r>
              <a:rPr lang="en-US" sz="3600" i="1" dirty="0" err="1" smtClean="0"/>
              <a:t>billeder</a:t>
            </a:r>
            <a:r>
              <a:rPr lang="en-US" sz="3600" i="1" dirty="0" smtClean="0"/>
              <a:t> her ]</a:t>
            </a:r>
            <a:endParaRPr lang="da-DK" sz="3600" dirty="0"/>
          </a:p>
        </p:txBody>
      </p:sp>
      <p:sp>
        <p:nvSpPr>
          <p:cNvPr id="7" name="Rektangel 6"/>
          <p:cNvSpPr/>
          <p:nvPr/>
        </p:nvSpPr>
        <p:spPr>
          <a:xfrm>
            <a:off x="1149160" y="2307713"/>
            <a:ext cx="42818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 smtClean="0">
                <a:solidFill>
                  <a:srgbClr val="98150E"/>
                </a:solidFill>
                <a:latin typeface="+mj-lt"/>
              </a:rPr>
              <a:t>Hvem blandt personalet har særligt fokus på eller viden om området?</a:t>
            </a:r>
            <a:endParaRPr lang="da-DK" sz="4000" dirty="0">
              <a:latin typeface="+mj-lt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solidFill>
            <a:srgbClr val="98150E"/>
          </a:solidFill>
        </p:spPr>
        <p:txBody>
          <a:bodyPr wrap="square" rtlCol="0">
            <a:spAutoFit/>
          </a:bodyPr>
          <a:lstStyle/>
          <a:p>
            <a:endParaRPr lang="da-DK" sz="7200" b="1" dirty="0" smtClean="0">
              <a:solidFill>
                <a:schemeClr val="bg1"/>
              </a:solidFill>
              <a:latin typeface="+mj-lt"/>
            </a:endParaRPr>
          </a:p>
          <a:p>
            <a:endParaRPr lang="da-DK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ladsholder til indhold 4" descr="Et billede, der indeholder clipart&#10;&#10;Beskrivelse, der er oprettet med høj sikkerhed">
            <a:extLst>
              <a:ext uri="{FF2B5EF4-FFF2-40B4-BE49-F238E27FC236}">
                <a16:creationId xmlns:a16="http://schemas.microsoft.com/office/drawing/2014/main" id="{15511D70-7744-46BA-B03C-D561C0BD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74" y="43891"/>
            <a:ext cx="3539067" cy="1156438"/>
          </a:xfrm>
          <a:prstGeom prst="rect">
            <a:avLst/>
          </a:prstGeom>
        </p:spPr>
      </p:pic>
      <p:sp>
        <p:nvSpPr>
          <p:cNvPr id="10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6598906" y="6530108"/>
            <a:ext cx="6486237" cy="237548"/>
          </a:xfrm>
        </p:spPr>
        <p:txBody>
          <a:bodyPr/>
          <a:lstStyle/>
          <a:p>
            <a:r>
              <a:rPr lang="da-DK" sz="1000" i="1" dirty="0" smtClean="0">
                <a:latin typeface="+mj-lt"/>
              </a:rPr>
              <a:t>Gør det lettere er et nationalt udviklingsprojekt støttet af Slots- og Kulturstyrelsen.</a:t>
            </a:r>
            <a:endParaRPr lang="da-DK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21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/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solidFill>
            <a:srgbClr val="98150E"/>
          </a:solidFill>
        </p:spPr>
        <p:txBody>
          <a:bodyPr wrap="square" rtlCol="0">
            <a:spAutoFit/>
          </a:bodyPr>
          <a:lstStyle/>
          <a:p>
            <a:endParaRPr lang="da-DK" sz="7200" b="1" dirty="0" smtClean="0">
              <a:solidFill>
                <a:schemeClr val="bg1"/>
              </a:solidFill>
              <a:latin typeface="+mj-lt"/>
            </a:endParaRPr>
          </a:p>
          <a:p>
            <a:endParaRPr lang="da-DK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ladsholder til indhold 4" descr="Et billede, der indeholder clipart&#10;&#10;Beskrivelse, der er oprettet med høj sikkerhed">
            <a:extLst>
              <a:ext uri="{FF2B5EF4-FFF2-40B4-BE49-F238E27FC236}">
                <a16:creationId xmlns:a16="http://schemas.microsoft.com/office/drawing/2014/main" id="{15511D70-7744-46BA-B03C-D561C0BD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74" y="43891"/>
            <a:ext cx="3539067" cy="115643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35124" y="2686404"/>
            <a:ext cx="428182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 smtClean="0">
                <a:solidFill>
                  <a:srgbClr val="98150E"/>
                </a:solidFill>
                <a:latin typeface="+mj-lt"/>
              </a:rPr>
              <a:t>I kan finde information til brugere og til jer selv om tilbud og services her:</a:t>
            </a:r>
            <a:br>
              <a:rPr lang="da-DK" sz="4000" b="1" dirty="0" smtClean="0">
                <a:solidFill>
                  <a:srgbClr val="98150E"/>
                </a:solidFill>
                <a:latin typeface="+mj-lt"/>
              </a:rPr>
            </a:br>
            <a:r>
              <a:rPr lang="da-DK" sz="1200" b="1" dirty="0" smtClean="0">
                <a:solidFill>
                  <a:srgbClr val="98150E"/>
                </a:solidFill>
                <a:latin typeface="+mj-lt"/>
              </a:rPr>
              <a:t>fx hjemmeside, foldere mm.</a:t>
            </a:r>
            <a:endParaRPr lang="da-DK" sz="4000" dirty="0">
              <a:latin typeface="+mj-lt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8F603FD-26BC-424C-83A8-5DC3C0453E99}"/>
              </a:ext>
            </a:extLst>
          </p:cNvPr>
          <p:cNvSpPr txBox="1">
            <a:spLocks/>
          </p:cNvSpPr>
          <p:nvPr/>
        </p:nvSpPr>
        <p:spPr>
          <a:xfrm>
            <a:off x="6123710" y="1786872"/>
            <a:ext cx="5486401" cy="421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/>
              <a:t>[</a:t>
            </a:r>
            <a:r>
              <a:rPr lang="en-US" sz="3600" i="1" dirty="0" err="1" smtClean="0"/>
              <a:t>Indsæt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jeres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tekst</a:t>
            </a:r>
            <a:r>
              <a:rPr lang="en-US" sz="3600" i="1" dirty="0" smtClean="0"/>
              <a:t> og </a:t>
            </a:r>
            <a:r>
              <a:rPr lang="en-US" sz="3600" i="1" dirty="0" err="1" smtClean="0"/>
              <a:t>evt</a:t>
            </a:r>
            <a:r>
              <a:rPr lang="en-US" sz="3600" i="1" dirty="0" smtClean="0"/>
              <a:t>. </a:t>
            </a:r>
            <a:r>
              <a:rPr lang="en-US" sz="3600" i="1" dirty="0" err="1" smtClean="0"/>
              <a:t>billeder</a:t>
            </a:r>
            <a:r>
              <a:rPr lang="en-US" sz="3600" i="1" dirty="0" smtClean="0"/>
              <a:t> her ]</a:t>
            </a:r>
            <a:endParaRPr lang="da-DK" sz="3600" dirty="0"/>
          </a:p>
        </p:txBody>
      </p:sp>
      <p:sp>
        <p:nvSpPr>
          <p:cNvPr id="10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6598906" y="6530108"/>
            <a:ext cx="6486237" cy="237548"/>
          </a:xfrm>
        </p:spPr>
        <p:txBody>
          <a:bodyPr/>
          <a:lstStyle/>
          <a:p>
            <a:r>
              <a:rPr lang="da-DK" sz="1000" i="1" dirty="0" smtClean="0">
                <a:latin typeface="+mj-lt"/>
              </a:rPr>
              <a:t>Gør det lettere er et nationalt udviklingsprojekt støttet af Slots- og Kulturstyrelsen.</a:t>
            </a:r>
            <a:endParaRPr lang="da-DK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3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solidFill>
            <a:srgbClr val="98150E"/>
          </a:solidFill>
        </p:spPr>
        <p:txBody>
          <a:bodyPr wrap="square" rtlCol="0">
            <a:spAutoFit/>
          </a:bodyPr>
          <a:lstStyle/>
          <a:p>
            <a:endParaRPr lang="da-DK" sz="7200" b="1" dirty="0" smtClean="0">
              <a:solidFill>
                <a:schemeClr val="bg1"/>
              </a:solidFill>
              <a:latin typeface="+mj-lt"/>
            </a:endParaRPr>
          </a:p>
          <a:p>
            <a:endParaRPr lang="da-DK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6CA525D-B9C7-4EFE-8885-A1E7A638275D}"/>
              </a:ext>
            </a:extLst>
          </p:cNvPr>
          <p:cNvSpPr txBox="1">
            <a:spLocks/>
          </p:cNvSpPr>
          <p:nvPr/>
        </p:nvSpPr>
        <p:spPr>
          <a:xfrm>
            <a:off x="838200" y="2216727"/>
            <a:ext cx="4681478" cy="4119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  <a:p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8F603FD-26BC-424C-83A8-5DC3C0453E99}"/>
              </a:ext>
            </a:extLst>
          </p:cNvPr>
          <p:cNvSpPr txBox="1">
            <a:spLocks/>
          </p:cNvSpPr>
          <p:nvPr/>
        </p:nvSpPr>
        <p:spPr>
          <a:xfrm>
            <a:off x="6123710" y="1786872"/>
            <a:ext cx="5486401" cy="421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/>
              <a:t>[</a:t>
            </a:r>
            <a:r>
              <a:rPr lang="en-US" sz="3600" i="1" dirty="0" err="1" smtClean="0"/>
              <a:t>Indsæt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jeres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tekst</a:t>
            </a:r>
            <a:r>
              <a:rPr lang="en-US" sz="3600" i="1" dirty="0" smtClean="0"/>
              <a:t> og </a:t>
            </a:r>
            <a:r>
              <a:rPr lang="en-US" sz="3600" i="1" dirty="0" err="1" smtClean="0"/>
              <a:t>evt</a:t>
            </a:r>
            <a:r>
              <a:rPr lang="en-US" sz="3600" i="1" dirty="0" smtClean="0"/>
              <a:t>. </a:t>
            </a:r>
            <a:r>
              <a:rPr lang="en-US" sz="3600" i="1" dirty="0" err="1" smtClean="0"/>
              <a:t>billeder</a:t>
            </a:r>
            <a:r>
              <a:rPr lang="en-US" sz="3600" i="1" dirty="0" smtClean="0"/>
              <a:t> her ]</a:t>
            </a:r>
            <a:endParaRPr lang="da-DK" sz="3600" dirty="0"/>
          </a:p>
        </p:txBody>
      </p:sp>
      <p:pic>
        <p:nvPicPr>
          <p:cNvPr id="8" name="Pladsholder til indhold 4" descr="Et billede, der indeholder clipart&#10;&#10;Beskrivelse, der er oprettet med høj sikkerhed">
            <a:extLst>
              <a:ext uri="{FF2B5EF4-FFF2-40B4-BE49-F238E27FC236}">
                <a16:creationId xmlns:a16="http://schemas.microsoft.com/office/drawing/2014/main" id="{15511D70-7744-46BA-B03C-D561C0BD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74" y="43891"/>
            <a:ext cx="3539067" cy="115643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35124" y="2686404"/>
            <a:ext cx="42818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 smtClean="0">
                <a:solidFill>
                  <a:srgbClr val="98150E"/>
                </a:solidFill>
                <a:latin typeface="+mj-lt"/>
              </a:rPr>
              <a:t>Hvad har vi lært af de lokale interviews med brugere?</a:t>
            </a:r>
            <a:br>
              <a:rPr lang="da-DK" sz="4000" b="1" dirty="0" smtClean="0">
                <a:solidFill>
                  <a:srgbClr val="98150E"/>
                </a:solidFill>
                <a:latin typeface="+mj-lt"/>
              </a:rPr>
            </a:br>
            <a:r>
              <a:rPr lang="da-DK" sz="4000" b="1" dirty="0" smtClean="0">
                <a:solidFill>
                  <a:srgbClr val="98150E"/>
                </a:solidFill>
                <a:latin typeface="+mj-lt"/>
              </a:rPr>
              <a:t/>
            </a:r>
            <a:br>
              <a:rPr lang="da-DK" sz="4000" b="1" dirty="0" smtClean="0">
                <a:solidFill>
                  <a:srgbClr val="98150E"/>
                </a:solidFill>
                <a:latin typeface="+mj-lt"/>
              </a:rPr>
            </a:br>
            <a:endParaRPr lang="da-DK" sz="4000" dirty="0">
              <a:latin typeface="+mj-lt"/>
            </a:endParaRPr>
          </a:p>
        </p:txBody>
      </p:sp>
      <p:sp>
        <p:nvSpPr>
          <p:cNvPr id="11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6598906" y="6530108"/>
            <a:ext cx="6486237" cy="237548"/>
          </a:xfrm>
        </p:spPr>
        <p:txBody>
          <a:bodyPr/>
          <a:lstStyle/>
          <a:p>
            <a:r>
              <a:rPr lang="da-DK" sz="1000" i="1" dirty="0" smtClean="0">
                <a:latin typeface="+mj-lt"/>
              </a:rPr>
              <a:t>Gør det lettere er et nationalt udviklingsprojekt støttet af Slots- og Kulturstyrelsen.</a:t>
            </a:r>
            <a:endParaRPr lang="da-DK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43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287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national indsats for læsesvage voksne</dc:title>
  <dc:creator>Marie Engberg Eiriksson</dc:creator>
  <cp:lastModifiedBy>Marion Tirsgaard Team Medborgerskab og Kultur  Vejle Bibliotekerne</cp:lastModifiedBy>
  <cp:revision>22</cp:revision>
  <dcterms:created xsi:type="dcterms:W3CDTF">2017-11-17T10:08:05Z</dcterms:created>
  <dcterms:modified xsi:type="dcterms:W3CDTF">2018-07-24T10:53:07Z</dcterms:modified>
</cp:coreProperties>
</file>